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46" r:id="rId3"/>
    <p:sldId id="318" r:id="rId4"/>
    <p:sldId id="468" r:id="rId6"/>
    <p:sldId id="457" r:id="rId7"/>
    <p:sldId id="458" r:id="rId8"/>
    <p:sldId id="469" r:id="rId9"/>
    <p:sldId id="449" r:id="rId10"/>
    <p:sldId id="454" r:id="rId11"/>
    <p:sldId id="455" r:id="rId12"/>
    <p:sldId id="462" r:id="rId13"/>
    <p:sldId id="470" r:id="rId14"/>
    <p:sldId id="456" r:id="rId15"/>
    <p:sldId id="471" r:id="rId16"/>
    <p:sldId id="265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5" autoAdjust="0"/>
    <p:restoredTop sz="90067" autoAdjust="0"/>
  </p:normalViewPr>
  <p:slideViewPr>
    <p:cSldViewPr snapToGrid="0" showGuides="1">
      <p:cViewPr varScale="1">
        <p:scale>
          <a:sx n="76" d="100"/>
          <a:sy n="76" d="100"/>
        </p:scale>
        <p:origin x="1123" y="67"/>
      </p:cViewPr>
      <p:guideLst>
        <p:guide orient="horz" pos="210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9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8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99416" y="3318212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1104009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9060" y="1284030"/>
            <a:ext cx="1194416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Best is Yet to Come: Graph Convolution in the Testing Phase for Multimodal Recommendation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4254" y="5914834"/>
            <a:ext cx="1436914" cy="963262"/>
          </a:xfrm>
          <a:prstGeom prst="rect">
            <a:avLst/>
          </a:prstGeom>
        </p:spPr>
      </p:pic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64407" y="5337650"/>
            <a:ext cx="112134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MM-2025)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68381" y="6007744"/>
            <a:ext cx="3205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Jiale Shen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" y="5996211"/>
            <a:ext cx="828000" cy="828000"/>
          </a:xfrm>
          <a:prstGeom prst="rect">
            <a:avLst/>
          </a:prstGeom>
        </p:spPr>
      </p:pic>
      <p:pic>
        <p:nvPicPr>
          <p:cNvPr id="18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7" y="6012140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39" y="6069670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03" y="5996211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315" y="2477770"/>
            <a:ext cx="102489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9130" y="1799590"/>
            <a:ext cx="8099425" cy="29870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7500"/>
            <a:ext cx="12192000" cy="368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20" y="1327150"/>
            <a:ext cx="11287125" cy="4029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285" y="852170"/>
            <a:ext cx="5410200" cy="2381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690" y="669290"/>
            <a:ext cx="5715000" cy="3600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45" y="3429000"/>
            <a:ext cx="5467350" cy="2800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645" y="4514850"/>
            <a:ext cx="56769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 eaLnBrk="1" hangingPunct="1">
              <a:buNone/>
            </a:pPr>
            <a:r>
              <a:rPr lang="en-US" altLang="zh-CN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Thank you!</a:t>
            </a:r>
            <a:endParaRPr lang="zh-CN" altLang="en-US" sz="5400" kern="12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814195" y="4832350"/>
            <a:ext cx="8213090" cy="13862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501265" y="2372995"/>
            <a:ext cx="6092825" cy="22371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88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071" y="1012001"/>
            <a:ext cx="1115005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7820060" y="302945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5800" y="1218565"/>
            <a:ext cx="10469880" cy="10763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C1: GCNs inevitably create </a:t>
            </a:r>
            <a:r>
              <a:rPr lang="en-US" altLang="zh-CN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unhelpful</a:t>
            </a: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or even </a:t>
            </a:r>
            <a:r>
              <a:rPr lang="en-US" altLang="zh-CN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harmful positive and negative pairs</a:t>
            </a: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during model optimization. 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C2: GCNs </a:t>
            </a:r>
            <a:r>
              <a:rPr lang="en-US" altLang="zh-CN" sz="16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isolate</a:t>
            </a: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different modalities, resulting in sub-optimal recommendation performance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2877185" y="2545715"/>
            <a:ext cx="502920" cy="503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>
                <a:solidFill>
                  <a:srgbClr val="FF0000"/>
                </a:solidFill>
              </a:rPr>
              <a:t>U1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>
            <p:custDataLst>
              <p:tags r:id="rId2"/>
            </p:custDataLst>
          </p:nvPr>
        </p:nvSpPr>
        <p:spPr>
          <a:xfrm>
            <a:off x="2877185" y="3436620"/>
            <a:ext cx="502920" cy="503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>
                <a:solidFill>
                  <a:srgbClr val="FF0000"/>
                </a:solidFill>
              </a:rPr>
              <a:t>U2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4264660" y="3009265"/>
            <a:ext cx="468630" cy="394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i1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4264660" y="3644900"/>
            <a:ext cx="468630" cy="394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i2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>
            <a:stCxn id="6" idx="6"/>
            <a:endCxn id="8" idx="1"/>
          </p:cNvCxnSpPr>
          <p:nvPr>
            <p:custDataLst>
              <p:tags r:id="rId5"/>
            </p:custDataLst>
          </p:nvPr>
        </p:nvCxnSpPr>
        <p:spPr>
          <a:xfrm>
            <a:off x="3380105" y="2797810"/>
            <a:ext cx="884555" cy="408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7" idx="6"/>
            <a:endCxn id="8" idx="1"/>
          </p:cNvCxnSpPr>
          <p:nvPr>
            <p:custDataLst>
              <p:tags r:id="rId6"/>
            </p:custDataLst>
          </p:nvPr>
        </p:nvCxnSpPr>
        <p:spPr>
          <a:xfrm flipV="1">
            <a:off x="3380105" y="3206750"/>
            <a:ext cx="884555" cy="481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endCxn id="9" idx="1"/>
          </p:cNvCxnSpPr>
          <p:nvPr>
            <p:custDataLst>
              <p:tags r:id="rId7"/>
            </p:custDataLst>
          </p:nvPr>
        </p:nvCxnSpPr>
        <p:spPr>
          <a:xfrm>
            <a:off x="3385185" y="3669030"/>
            <a:ext cx="879475" cy="173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6" idx="5"/>
          </p:cNvCxnSpPr>
          <p:nvPr>
            <p:custDataLst>
              <p:tags r:id="rId8"/>
            </p:custDataLst>
          </p:nvPr>
        </p:nvCxnSpPr>
        <p:spPr>
          <a:xfrm>
            <a:off x="3306445" y="2975610"/>
            <a:ext cx="896620" cy="792480"/>
          </a:xfrm>
          <a:prstGeom prst="straightConnector1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椭圆 21"/>
          <p:cNvSpPr/>
          <p:nvPr>
            <p:custDataLst>
              <p:tags r:id="rId9"/>
            </p:custDataLst>
          </p:nvPr>
        </p:nvSpPr>
        <p:spPr>
          <a:xfrm>
            <a:off x="6050280" y="2501900"/>
            <a:ext cx="502920" cy="503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>
                <a:solidFill>
                  <a:srgbClr val="FF0000"/>
                </a:solidFill>
              </a:rPr>
              <a:t>U1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23" name="椭圆 22"/>
          <p:cNvSpPr/>
          <p:nvPr>
            <p:custDataLst>
              <p:tags r:id="rId10"/>
            </p:custDataLst>
          </p:nvPr>
        </p:nvSpPr>
        <p:spPr>
          <a:xfrm>
            <a:off x="6050280" y="3392805"/>
            <a:ext cx="502920" cy="503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>
                <a:solidFill>
                  <a:srgbClr val="FF0000"/>
                </a:solidFill>
              </a:rPr>
              <a:t>U2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>
            <p:custDataLst>
              <p:tags r:id="rId11"/>
            </p:custDataLst>
          </p:nvPr>
        </p:nvSpPr>
        <p:spPr>
          <a:xfrm>
            <a:off x="7437755" y="2571115"/>
            <a:ext cx="468630" cy="394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i1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>
            <p:custDataLst>
              <p:tags r:id="rId12"/>
            </p:custDataLst>
          </p:nvPr>
        </p:nvSpPr>
        <p:spPr>
          <a:xfrm>
            <a:off x="7437755" y="3149600"/>
            <a:ext cx="468630" cy="394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i2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26" name="直接箭头连接符 25"/>
          <p:cNvCxnSpPr>
            <a:stCxn id="22" idx="6"/>
            <a:endCxn id="24" idx="1"/>
          </p:cNvCxnSpPr>
          <p:nvPr>
            <p:custDataLst>
              <p:tags r:id="rId13"/>
            </p:custDataLst>
          </p:nvPr>
        </p:nvCxnSpPr>
        <p:spPr>
          <a:xfrm>
            <a:off x="6553200" y="2753995"/>
            <a:ext cx="884555" cy="14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23" idx="6"/>
            <a:endCxn id="25" idx="1"/>
          </p:cNvCxnSpPr>
          <p:nvPr>
            <p:custDataLst>
              <p:tags r:id="rId14"/>
            </p:custDataLst>
          </p:nvPr>
        </p:nvCxnSpPr>
        <p:spPr>
          <a:xfrm flipV="1">
            <a:off x="6553200" y="3347085"/>
            <a:ext cx="884555" cy="297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23" idx="6"/>
            <a:endCxn id="30" idx="1"/>
          </p:cNvCxnSpPr>
          <p:nvPr/>
        </p:nvCxnSpPr>
        <p:spPr>
          <a:xfrm>
            <a:off x="6553200" y="3644900"/>
            <a:ext cx="884555" cy="197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7437755" y="3644900"/>
            <a:ext cx="468630" cy="394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i3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437755" y="4140200"/>
            <a:ext cx="468630" cy="394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i4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34" name="直接箭头连接符 33"/>
          <p:cNvCxnSpPr>
            <a:endCxn id="31" idx="1"/>
          </p:cNvCxnSpPr>
          <p:nvPr/>
        </p:nvCxnSpPr>
        <p:spPr>
          <a:xfrm>
            <a:off x="6557010" y="3662045"/>
            <a:ext cx="880745" cy="675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3306445" y="5043170"/>
            <a:ext cx="6409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img                            txt                                    semantics                     </a:t>
            </a:r>
            <a:endParaRPr lang="en-US" altLang="zh-CN"/>
          </a:p>
        </p:txBody>
      </p:sp>
      <p:sp>
        <p:nvSpPr>
          <p:cNvPr id="36" name="文本框 35"/>
          <p:cNvSpPr txBox="1"/>
          <p:nvPr/>
        </p:nvSpPr>
        <p:spPr>
          <a:xfrm>
            <a:off x="2221865" y="5579745"/>
            <a:ext cx="8933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i1       &lt;red dress &gt;               Red gown                         semantic consistency</a:t>
            </a:r>
            <a:endParaRPr lang="zh-CN" altLang="en-US"/>
          </a:p>
          <a:p>
            <a:r>
              <a:rPr lang="en-US" altLang="zh-CN"/>
              <a:t>i2      &lt; red dress  &gt;   Stage performance costume       semantic inconsistency</a:t>
            </a:r>
            <a:endParaRPr lang="en-US" altLang="zh-CN"/>
          </a:p>
        </p:txBody>
      </p:sp>
      <p:sp>
        <p:nvSpPr>
          <p:cNvPr id="39" name="文本框 38"/>
          <p:cNvSpPr txBox="1"/>
          <p:nvPr/>
        </p:nvSpPr>
        <p:spPr>
          <a:xfrm>
            <a:off x="2501265" y="2400300"/>
            <a:ext cx="504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C1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997075" y="4806950"/>
            <a:ext cx="504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C2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764665" y="63804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i1 </a:t>
            </a:r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US" altLang="zh-CN"/>
              <a:t> i2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02310" y="5895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Overview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78255"/>
            <a:ext cx="12192000" cy="43008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r="59436"/>
          <a:stretch>
            <a:fillRect/>
          </a:stretch>
        </p:blipFill>
        <p:spPr>
          <a:xfrm>
            <a:off x="4120515" y="5692775"/>
            <a:ext cx="1734820" cy="4095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0235" y="6489700"/>
            <a:ext cx="1152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2025_MM_The Best is Yet to Come: Graph Convolution in the Testing Phase for Multimodal Recommendation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6115" y="951230"/>
            <a:ext cx="4886325" cy="342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685" y="1528445"/>
            <a:ext cx="6486525" cy="1000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535" y="2802890"/>
            <a:ext cx="4314825" cy="4857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170" y="3429000"/>
            <a:ext cx="6298565" cy="3368040"/>
          </a:xfrm>
          <a:prstGeom prst="rect">
            <a:avLst/>
          </a:prstGeom>
        </p:spPr>
      </p:pic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727710" y="2550795"/>
            <a:ext cx="502920" cy="503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>
                <a:solidFill>
                  <a:srgbClr val="FF0000"/>
                </a:solidFill>
              </a:rPr>
              <a:t>U1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727710" y="3441700"/>
            <a:ext cx="502920" cy="503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>
                <a:solidFill>
                  <a:srgbClr val="FF0000"/>
                </a:solidFill>
              </a:rPr>
              <a:t>U2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2115185" y="3014345"/>
            <a:ext cx="468630" cy="394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i1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2115185" y="3649980"/>
            <a:ext cx="468630" cy="394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i2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>
            <a:off x="3088640" y="2418715"/>
            <a:ext cx="502920" cy="503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>
                <a:solidFill>
                  <a:srgbClr val="FF0000"/>
                </a:solidFill>
              </a:rPr>
              <a:t>U3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3937000" y="3550920"/>
            <a:ext cx="468630" cy="394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i3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9" name="椭圆 18"/>
          <p:cNvSpPr/>
          <p:nvPr>
            <p:custDataLst>
              <p:tags r:id="rId11"/>
            </p:custDataLst>
          </p:nvPr>
        </p:nvSpPr>
        <p:spPr>
          <a:xfrm>
            <a:off x="1704340" y="4563745"/>
            <a:ext cx="502920" cy="503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>
                <a:solidFill>
                  <a:srgbClr val="FF0000"/>
                </a:solidFill>
              </a:rPr>
              <a:t>U4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20" name="直接连接符 19"/>
          <p:cNvCxnSpPr>
            <a:stCxn id="9" idx="6"/>
          </p:cNvCxnSpPr>
          <p:nvPr/>
        </p:nvCxnSpPr>
        <p:spPr>
          <a:xfrm>
            <a:off x="1230630" y="2802890"/>
            <a:ext cx="890905" cy="291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0" idx="6"/>
          </p:cNvCxnSpPr>
          <p:nvPr/>
        </p:nvCxnSpPr>
        <p:spPr>
          <a:xfrm flipV="1">
            <a:off x="1230630" y="3355975"/>
            <a:ext cx="861695" cy="3378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1" idx="3"/>
            <a:endCxn id="17" idx="3"/>
          </p:cNvCxnSpPr>
          <p:nvPr/>
        </p:nvCxnSpPr>
        <p:spPr>
          <a:xfrm flipV="1">
            <a:off x="2583815" y="2848610"/>
            <a:ext cx="578485" cy="363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7" idx="5"/>
            <a:endCxn id="18" idx="0"/>
          </p:cNvCxnSpPr>
          <p:nvPr/>
        </p:nvCxnSpPr>
        <p:spPr>
          <a:xfrm>
            <a:off x="3517900" y="2848610"/>
            <a:ext cx="653415" cy="7023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0" idx="6"/>
            <a:endCxn id="12" idx="1"/>
          </p:cNvCxnSpPr>
          <p:nvPr/>
        </p:nvCxnSpPr>
        <p:spPr>
          <a:xfrm>
            <a:off x="1230630" y="3693795"/>
            <a:ext cx="884555" cy="153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9" idx="7"/>
            <a:endCxn id="12" idx="2"/>
          </p:cNvCxnSpPr>
          <p:nvPr/>
        </p:nvCxnSpPr>
        <p:spPr>
          <a:xfrm flipV="1">
            <a:off x="2133600" y="4044315"/>
            <a:ext cx="215900" cy="5930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6205" y="882650"/>
            <a:ext cx="5448300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50" y="1772285"/>
            <a:ext cx="6029325" cy="666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635" y="2536825"/>
            <a:ext cx="5349875" cy="4321175"/>
          </a:xfrm>
          <a:prstGeom prst="rect">
            <a:avLst/>
          </a:prstGeom>
        </p:spPr>
      </p:pic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727710" y="2550795"/>
            <a:ext cx="502920" cy="503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>
                <a:solidFill>
                  <a:srgbClr val="FF0000"/>
                </a:solidFill>
              </a:rPr>
              <a:t>U1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727710" y="3441700"/>
            <a:ext cx="502920" cy="503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>
                <a:solidFill>
                  <a:srgbClr val="FF0000"/>
                </a:solidFill>
              </a:rPr>
              <a:t>U2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2115185" y="3014345"/>
            <a:ext cx="468630" cy="394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i1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2115185" y="3649980"/>
            <a:ext cx="468630" cy="394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i2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>
            <p:custDataLst>
              <p:tags r:id="rId8"/>
            </p:custDataLst>
          </p:nvPr>
        </p:nvSpPr>
        <p:spPr>
          <a:xfrm>
            <a:off x="3088640" y="2418715"/>
            <a:ext cx="502920" cy="503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>
                <a:solidFill>
                  <a:srgbClr val="FF0000"/>
                </a:solidFill>
              </a:rPr>
              <a:t>U3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3937000" y="3550920"/>
            <a:ext cx="468630" cy="394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i3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1704340" y="4563745"/>
            <a:ext cx="502920" cy="5035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>
                <a:solidFill>
                  <a:srgbClr val="FF0000"/>
                </a:solidFill>
              </a:rPr>
              <a:t>U4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26" name="直接连接符 25"/>
          <p:cNvCxnSpPr>
            <a:stCxn id="5" idx="6"/>
          </p:cNvCxnSpPr>
          <p:nvPr/>
        </p:nvCxnSpPr>
        <p:spPr>
          <a:xfrm>
            <a:off x="1230630" y="2802890"/>
            <a:ext cx="890905" cy="291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7" idx="6"/>
          </p:cNvCxnSpPr>
          <p:nvPr/>
        </p:nvCxnSpPr>
        <p:spPr>
          <a:xfrm flipV="1">
            <a:off x="1230630" y="3355975"/>
            <a:ext cx="861695" cy="3378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8" idx="3"/>
            <a:endCxn id="14" idx="3"/>
          </p:cNvCxnSpPr>
          <p:nvPr/>
        </p:nvCxnSpPr>
        <p:spPr>
          <a:xfrm flipV="1">
            <a:off x="2583815" y="2848610"/>
            <a:ext cx="578485" cy="363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4" idx="5"/>
            <a:endCxn id="15" idx="0"/>
          </p:cNvCxnSpPr>
          <p:nvPr/>
        </p:nvCxnSpPr>
        <p:spPr>
          <a:xfrm>
            <a:off x="3517900" y="2848610"/>
            <a:ext cx="653415" cy="7023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7" idx="6"/>
            <a:endCxn id="13" idx="1"/>
          </p:cNvCxnSpPr>
          <p:nvPr/>
        </p:nvCxnSpPr>
        <p:spPr>
          <a:xfrm>
            <a:off x="1230630" y="3693795"/>
            <a:ext cx="884555" cy="153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16" idx="7"/>
            <a:endCxn id="13" idx="2"/>
          </p:cNvCxnSpPr>
          <p:nvPr/>
        </p:nvCxnSpPr>
        <p:spPr>
          <a:xfrm flipV="1">
            <a:off x="2133600" y="4044315"/>
            <a:ext cx="215900" cy="5930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1585" y="1761490"/>
            <a:ext cx="4438650" cy="723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50" y="2519680"/>
            <a:ext cx="5543550" cy="76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840" y="3340100"/>
            <a:ext cx="4810125" cy="590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885" y="4030345"/>
            <a:ext cx="4343400" cy="733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730" y="5531485"/>
            <a:ext cx="4276725" cy="409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9620" y="6188710"/>
            <a:ext cx="6210300" cy="647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3935" y="967740"/>
            <a:ext cx="4610100" cy="723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890" y="1433195"/>
            <a:ext cx="5838825" cy="4038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4400" y="4869180"/>
            <a:ext cx="5953125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6690" y="928370"/>
            <a:ext cx="6867525" cy="1666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2527935"/>
            <a:ext cx="5791200" cy="2343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50" y="4838700"/>
            <a:ext cx="6648450" cy="201930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/>
        </p:nvSpPr>
        <p:spPr>
          <a:xfrm>
            <a:off x="838200" y="233953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1527175"/>
            <a:ext cx="5100955" cy="43453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8055" y="1906270"/>
            <a:ext cx="7309485" cy="3165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495" y="852170"/>
            <a:ext cx="11382375" cy="53149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10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11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12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13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14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15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16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17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18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19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2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20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21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22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23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24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25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26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27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28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29.xml><?xml version="1.0" encoding="utf-8"?>
<p:tagLst xmlns:p="http://schemas.openxmlformats.org/presentationml/2006/main">
  <p:tag name="commondata" val="eyJoZGlkIjoiMzY5MDY1ZGYzOWNjNDY2ZDJlYTVkOTcyMDJmMTZiNDQifQ=="/>
</p:tagLst>
</file>

<file path=ppt/tags/tag3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4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5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6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7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8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ags/tag9.xml><?xml version="1.0" encoding="utf-8"?>
<p:tagLst xmlns:p="http://schemas.openxmlformats.org/presentationml/2006/main">
  <p:tag name="KSO_WM_DIAGRAM_VIRTUALLY_FRAME" val="{&quot;height&quot;:121.05,&quot;left&quot;:85.9,&quot;top&quot;:197,&quot;width&quot;:536.6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WPS 演示</Application>
  <PresentationFormat>宽屏</PresentationFormat>
  <Paragraphs>103</Paragraphs>
  <Slides>14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楷体</vt:lpstr>
      <vt:lpstr>Times New Roman Regular</vt:lpstr>
      <vt:lpstr>等线</vt:lpstr>
      <vt:lpstr>微软雅黑</vt:lpstr>
      <vt:lpstr>Arial Unicode MS</vt:lpstr>
      <vt:lpstr>Office 主题​​</vt:lpstr>
      <vt:lpstr>PowerPoint 演示文稿</vt:lpstr>
      <vt:lpstr>motivation</vt:lpstr>
      <vt:lpstr>Overview</vt:lpstr>
      <vt:lpstr>Approach</vt:lpstr>
      <vt:lpstr>Approach</vt:lpstr>
      <vt:lpstr>Approach</vt:lpstr>
      <vt:lpstr>PowerPoint 演示文稿</vt:lpstr>
      <vt:lpstr>Experiment</vt:lpstr>
      <vt:lpstr>Experiment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.</cp:lastModifiedBy>
  <cp:revision>1535</cp:revision>
  <dcterms:created xsi:type="dcterms:W3CDTF">2021-09-26T06:57:00Z</dcterms:created>
  <dcterms:modified xsi:type="dcterms:W3CDTF">2026-01-14T05:36:04Z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022ADF630E484CBDBD7751619E947E1D_12</vt:lpwstr>
  </property>
</Properties>
</file>